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84" r:id="rId2"/>
    <p:sldId id="263" r:id="rId3"/>
    <p:sldId id="277" r:id="rId4"/>
    <p:sldId id="264" r:id="rId5"/>
    <p:sldId id="285" r:id="rId6"/>
    <p:sldId id="286" r:id="rId7"/>
    <p:sldId id="265" r:id="rId8"/>
    <p:sldId id="269" r:id="rId9"/>
    <p:sldId id="270" r:id="rId10"/>
    <p:sldId id="287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135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0201" y="4049481"/>
            <a:ext cx="4517571" cy="12461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13435" y="5231745"/>
            <a:ext cx="1111103" cy="981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09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</a:p>
        </p:txBody>
      </p:sp>
    </p:spTree>
    <p:extLst>
      <p:ext uri="{BB962C8B-B14F-4D97-AF65-F5344CB8AC3E}">
        <p14:creationId xmlns:p14="http://schemas.microsoft.com/office/powerpoint/2010/main" val="2819063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92188"/>
            <a:ext cx="7886700" cy="559632"/>
          </a:xfrm>
          <a:prstGeom prst="rect">
            <a:avLst/>
          </a:prstGeom>
        </p:spPr>
        <p:txBody>
          <a:bodyPr/>
          <a:lstStyle>
            <a:lvl1pPr>
              <a:defRPr sz="3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4586" y="2883353"/>
            <a:ext cx="5580763" cy="314531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6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92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3805135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19583361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25008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606299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206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4058255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</a:p>
        </p:txBody>
      </p:sp>
    </p:spTree>
    <p:extLst>
      <p:ext uri="{BB962C8B-B14F-4D97-AF65-F5344CB8AC3E}">
        <p14:creationId xmlns:p14="http://schemas.microsoft.com/office/powerpoint/2010/main" val="2861407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63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slide" Target="slide7.xml"/><Relationship Id="rId7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4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0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节　功</a:t>
            </a:r>
          </a:p>
        </p:txBody>
      </p:sp>
    </p:spTree>
    <p:extLst>
      <p:ext uri="{BB962C8B-B14F-4D97-AF65-F5344CB8AC3E}">
        <p14:creationId xmlns:p14="http://schemas.microsoft.com/office/powerpoint/2010/main" val="2736828192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杂技表演中演员抛出的鸡蛋从最高处到最低处重力做功大约是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A.0.2 J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 J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C.20 J		D.200 J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9" name="五边形 1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8427" y="3933056"/>
            <a:ext cx="8247377" cy="2592288"/>
            <a:chOff x="645102" y="1873799"/>
            <a:chExt cx="8247377" cy="2592288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1873799"/>
              <a:ext cx="8247377" cy="2592288"/>
              <a:chOff x="645102" y="-171400"/>
              <a:chExt cx="8247377" cy="2592288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5102" y="-171400"/>
                <a:ext cx="8247377" cy="2275280"/>
                <a:chOff x="645102" y="-171400"/>
                <a:chExt cx="8247377" cy="2275280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645102" y="-171400"/>
                  <a:ext cx="8247377" cy="227528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8"/>
                <p:cNvSpPr txBox="1"/>
                <p:nvPr/>
              </p:nvSpPr>
              <p:spPr>
                <a:xfrm>
                  <a:off x="8371094" y="-3827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2" y="2366445"/>
              <a:ext cx="777575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本题考查了功的计算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能估测抛出一个鸡蛋用的力和移动的距离是本题的关键。一个鸡蛋的重力</a:t>
              </a:r>
              <a:r>
                <a:rPr lang="en-US" altLang="zh-CN" sz="2000" i="1" dirty="0"/>
                <a:t>G</a:t>
              </a:r>
              <a:r>
                <a:rPr lang="zh-CN" altLang="zh-CN" sz="2000" dirty="0"/>
                <a:t>约为</a:t>
              </a:r>
              <a:r>
                <a:rPr lang="en-US" altLang="zh-CN" sz="2000" dirty="0"/>
                <a:t>0</a:t>
              </a:r>
              <a:r>
                <a:rPr lang="en-US" altLang="zh-CN" sz="2000" i="1" dirty="0"/>
                <a:t>.</a:t>
              </a:r>
              <a:r>
                <a:rPr lang="en-US" altLang="zh-CN" sz="2000" dirty="0"/>
                <a:t>5 N,</a:t>
              </a:r>
              <a:r>
                <a:rPr lang="zh-CN" altLang="zh-CN" sz="2000" dirty="0"/>
                <a:t>移动的距离</a:t>
              </a:r>
              <a:r>
                <a:rPr lang="en-US" altLang="zh-CN" sz="2000" i="1" dirty="0"/>
                <a:t>s</a:t>
              </a:r>
              <a:r>
                <a:rPr lang="zh-CN" altLang="zh-CN" sz="2000" dirty="0"/>
                <a:t>约为</a:t>
              </a:r>
              <a:r>
                <a:rPr lang="en-US" altLang="zh-CN" sz="2000" dirty="0"/>
                <a:t>0</a:t>
              </a:r>
              <a:r>
                <a:rPr lang="en-US" altLang="zh-CN" sz="2000" i="1" dirty="0"/>
                <a:t>.</a:t>
              </a:r>
              <a:r>
                <a:rPr lang="en-US" altLang="zh-CN" sz="2000" dirty="0"/>
                <a:t>5 m,</a:t>
              </a:r>
              <a:r>
                <a:rPr lang="zh-CN" altLang="zh-CN" sz="2000" dirty="0"/>
                <a:t>重力做</a:t>
              </a:r>
              <a:r>
                <a:rPr lang="zh-CN" altLang="en-US" sz="2000" dirty="0"/>
                <a:t>的</a:t>
              </a:r>
              <a:r>
                <a:rPr lang="zh-CN" altLang="zh-CN" sz="2000" dirty="0"/>
                <a:t>功</a:t>
              </a:r>
              <a:r>
                <a:rPr lang="en-US" altLang="zh-CN" sz="2000" i="1" dirty="0"/>
                <a:t>W=</a:t>
              </a:r>
              <a:r>
                <a:rPr lang="en-US" altLang="zh-CN" sz="2000" i="1" dirty="0" err="1"/>
                <a:t>Gh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0</a:t>
              </a:r>
              <a:r>
                <a:rPr lang="en-US" altLang="zh-CN" sz="2000" i="1" dirty="0"/>
                <a:t>.</a:t>
              </a:r>
              <a:r>
                <a:rPr lang="en-US" altLang="zh-CN" sz="2000" dirty="0"/>
                <a:t>5 N×0.5 m=0.25 J,</a:t>
              </a:r>
              <a:r>
                <a:rPr lang="zh-CN" altLang="zh-CN" sz="2000" dirty="0"/>
                <a:t>最接近于</a:t>
              </a:r>
              <a:r>
                <a:rPr lang="en-US" altLang="zh-CN" sz="2000" dirty="0"/>
                <a:t>0.2 J</a:t>
              </a:r>
              <a:r>
                <a:rPr lang="zh-CN" altLang="zh-CN" sz="2000" dirty="0"/>
                <a:t>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9" name="组合 2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581120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1916832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一、力学中的功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功的定义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如果一个力作用在物体上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这个力的方向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上移动了一段距离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就说这个力对物体做了功。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做功的两个必要因素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作用在物体上的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物体在这个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力的方向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上移动的距离。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75733" y="2376407"/>
            <a:ext cx="1639786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2726" y="3582965"/>
            <a:ext cx="288032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29089" y="3979372"/>
            <a:ext cx="1049046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25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二、功的计算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功等于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与物体在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力的方向上移动距离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的乘积。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W=</a:t>
            </a:r>
            <a:r>
              <a:rPr lang="en-US" altLang="zh-CN" sz="2200" i="1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Fs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各物理量的单位、符号及换算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975797"/>
              </p:ext>
            </p:extLst>
          </p:nvPr>
        </p:nvGraphicFramePr>
        <p:xfrm>
          <a:off x="508000" y="3061148"/>
          <a:ext cx="8128000" cy="25513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文档" r:id="rId3" imgW="3839157" imgH="1205135" progId="Word.Document.12">
                  <p:embed/>
                </p:oleObj>
              </mc:Choice>
              <mc:Fallback>
                <p:oleObj name="文档" r:id="rId3" imgW="3839157" imgH="1205135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3061148"/>
                        <a:ext cx="8128000" cy="25513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573354" y="1798228"/>
            <a:ext cx="216024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96684" y="1798229"/>
            <a:ext cx="2414865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2566" y="2197619"/>
            <a:ext cx="720080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82076" y="3535215"/>
            <a:ext cx="720080" cy="253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60704" y="3535215"/>
            <a:ext cx="720080" cy="253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49818" y="3944174"/>
            <a:ext cx="720080" cy="253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60504" y="4315049"/>
            <a:ext cx="720080" cy="253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74353" y="4728515"/>
            <a:ext cx="152495" cy="236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60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24655"/>
            <a:ext cx="8128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对物体是否做功的判断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做功必须满足两个必要条件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必须有力作用在物体上。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这个受力物体必须在这个力的方向上通过一段距离。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b="1" dirty="0"/>
              <a:t>2</a:t>
            </a:r>
            <a:r>
              <a:rPr lang="en-US" altLang="zh-CN" sz="2400" i="1" dirty="0"/>
              <a:t>.</a:t>
            </a:r>
            <a:r>
              <a:rPr lang="zh-CN" altLang="zh-CN" sz="2400" dirty="0"/>
              <a:t>力对物体不做功的三种情况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缺力无功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物体靠惯性通过了一段距离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此情况有距离无力。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缺距离无功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有力作用在物体上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但物体没有移动距离。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垂直无功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有力作用在物体上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物体也移动了一段距离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但力的方向与物体移动方向垂直。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2386024"/>
              </p:ext>
            </p:extLst>
          </p:nvPr>
        </p:nvGraphicFramePr>
        <p:xfrm>
          <a:off x="508000" y="3012887"/>
          <a:ext cx="8128000" cy="1475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文档" r:id="rId3" imgW="3839157" imgH="697444" progId="Word.Document.12">
                  <p:embed/>
                </p:oleObj>
              </mc:Choice>
              <mc:Fallback>
                <p:oleObj name="文档" r:id="rId3" imgW="3839157" imgH="697444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3012887"/>
                        <a:ext cx="8128000" cy="1475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453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797362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人对物体做功的是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369333"/>
              </p:ext>
            </p:extLst>
          </p:nvPr>
        </p:nvGraphicFramePr>
        <p:xfrm>
          <a:off x="508000" y="1385248"/>
          <a:ext cx="8128000" cy="5028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文档" r:id="rId3" imgW="3839157" imgH="2375344" progId="Word.Document.12">
                  <p:embed/>
                </p:oleObj>
              </mc:Choice>
              <mc:Fallback>
                <p:oleObj name="文档" r:id="rId3" imgW="3839157" imgH="2375344" progId="Word.Document.12">
                  <p:embed/>
                  <p:pic>
                    <p:nvPicPr>
                      <p:cNvPr id="5" name="对象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385248"/>
                        <a:ext cx="8128000" cy="5028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620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考虑做功问题时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可按以下三个步骤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物体是否受到力的作用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不受力的物体不存在做功问题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物体是否运动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不运动的物体也不存在做功问题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判断物体受力的方向和运动方向的关系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若二者方向垂直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则不做功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若二者方向不垂直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则做功。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要正确理解做功的两个必要因素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即一要看是否有力作用在物体上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二要看物体是否在力的方向上通过了距离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二者缺一不可。选项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中运动员对杠铃施加向上的力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并且是在力的方向上移动了距离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故人对杠铃做了功。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FF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12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133686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一、做功的两个必要因素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下列关于功的各种说法中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只要有力作用在物体上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就一定做了功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只要物体移动了距离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就一定做了功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只要有力作用在物体上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物体又移动了距离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就一定做了功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只要有力作用在物体上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物体又在该力的方向上移动了距离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就一定做了功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4" name="五边形 13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16" name="组合 15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TextBox 28"/>
                <p:cNvSpPr txBox="1"/>
                <p:nvPr/>
              </p:nvSpPr>
              <p:spPr>
                <a:xfrm>
                  <a:off x="8371094" y="45549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60242" y="2743701"/>
              <a:ext cx="777575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要正确理解做功的两个必要因素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即一要看是否有力作用在物体上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二要看物体是否在力的方向上通过了距离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二者缺一不可。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7" name="五边形 2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8" name="燕尾形 2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010609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63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举重比赛时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运动员第一阶段把杠铃很快举过头顶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第二阶段使杠铃在空中停留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。下列关于运动员对杠铃做功的说法中正确的是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他在第一阶段内没做功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他在第二阶段内没做功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他在两个阶段内都没做功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他在两个阶段内都做了功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6357271"/>
              </p:ext>
            </p:extLst>
          </p:nvPr>
        </p:nvGraphicFramePr>
        <p:xfrm>
          <a:off x="508000" y="2252878"/>
          <a:ext cx="8128000" cy="1989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文档" r:id="rId7" imgW="3839157" imgH="940128" progId="Word.Document.12">
                  <p:embed/>
                </p:oleObj>
              </mc:Choice>
              <mc:Fallback>
                <p:oleObj name="文档" r:id="rId7" imgW="3839157" imgH="940128" progId="Word.Document.12">
                  <p:embed/>
                  <p:pic>
                    <p:nvPicPr>
                      <p:cNvPr id="3" name="对象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252878"/>
                        <a:ext cx="8128000" cy="1989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五边形 1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9" name="五边形 1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8427" y="3933056"/>
            <a:ext cx="8247377" cy="2592288"/>
            <a:chOff x="645102" y="1873799"/>
            <a:chExt cx="8247377" cy="2592288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1873799"/>
              <a:ext cx="8247377" cy="2592288"/>
              <a:chOff x="645102" y="-171400"/>
              <a:chExt cx="8247377" cy="2592288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45102" y="-171400"/>
                <a:ext cx="8247377" cy="2275280"/>
                <a:chOff x="645102" y="-171400"/>
                <a:chExt cx="8247377" cy="2275280"/>
              </a:xfrm>
            </p:grpSpPr>
            <p:sp>
              <p:nvSpPr>
                <p:cNvPr id="26" name="矩形 25"/>
                <p:cNvSpPr/>
                <p:nvPr/>
              </p:nvSpPr>
              <p:spPr>
                <a:xfrm>
                  <a:off x="645102" y="-171400"/>
                  <a:ext cx="8247377" cy="227528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TextBox 28"/>
                <p:cNvSpPr txBox="1"/>
                <p:nvPr/>
              </p:nvSpPr>
              <p:spPr>
                <a:xfrm>
                  <a:off x="8371094" y="-3827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2" y="224993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第一阶段对杠铃有向上的力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并且杠铃在该力的方向上通过了距离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所以做了功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而在第二阶段杠铃在空中停留了</a:t>
              </a:r>
              <a:r>
                <a:rPr lang="en-US" altLang="zh-CN" sz="2000" dirty="0"/>
                <a:t>3 s,</a:t>
              </a:r>
              <a:r>
                <a:rPr lang="zh-CN" altLang="zh-CN" sz="2000" dirty="0"/>
                <a:t>杠铃只受力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但没有移动距离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所以没做功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即他在第二阶段内没做功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9" name="组合 2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2" name="五边形 3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384345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550438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019311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4" action="ppaction://hlinksldjump"/>
          </p:cNvPr>
          <p:cNvSpPr/>
          <p:nvPr/>
        </p:nvSpPr>
        <p:spPr>
          <a:xfrm>
            <a:off x="1488184" y="86369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1957057" y="86369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12776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二、功的计算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湖南邵阳中考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一物体在水平拉力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沿力的方向以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m/s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的速度匀速运动了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s,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内拉力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做的功为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2" name="五边形 11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14" name="组合 13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16" name="五边形 15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7" name="燕尾形 1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TextBox 28"/>
                <p:cNvSpPr txBox="1"/>
                <p:nvPr/>
              </p:nvSpPr>
              <p:spPr>
                <a:xfrm>
                  <a:off x="8371094" y="45549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860242" y="2815231"/>
              <a:ext cx="777575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物体移动的距离</a:t>
              </a:r>
              <a:r>
                <a:rPr lang="en-US" altLang="zh-CN" sz="2000" i="1" dirty="0"/>
                <a:t>s=</a:t>
              </a:r>
              <a:r>
                <a:rPr lang="en-US" altLang="zh-CN" sz="2000" i="1" dirty="0" err="1"/>
                <a:t>vt</a:t>
              </a:r>
              <a:r>
                <a:rPr lang="en-US" altLang="zh-CN" sz="2000" i="1" dirty="0"/>
                <a:t>=</a:t>
              </a:r>
              <a:r>
                <a:rPr lang="en-US" altLang="zh-CN" sz="2000" dirty="0"/>
                <a:t>0</a:t>
              </a:r>
              <a:r>
                <a:rPr lang="en-US" altLang="zh-CN" sz="2000" i="1" dirty="0"/>
                <a:t>.</a:t>
              </a:r>
              <a:r>
                <a:rPr lang="en-US" altLang="zh-CN" sz="2000" dirty="0"/>
                <a:t>2 m/</a:t>
              </a:r>
              <a:r>
                <a:rPr lang="en-US" altLang="zh-CN" sz="2000" dirty="0" err="1"/>
                <a:t>s×4</a:t>
              </a:r>
              <a:r>
                <a:rPr lang="en-US" altLang="zh-CN" sz="2000" dirty="0"/>
                <a:t> s=0.8 m,</a:t>
              </a:r>
              <a:r>
                <a:rPr lang="zh-CN" altLang="zh-CN" sz="2000" dirty="0"/>
                <a:t>拉力</a:t>
              </a:r>
              <a:r>
                <a:rPr lang="en-US" altLang="zh-CN" sz="2000" dirty="0"/>
                <a:t>F</a:t>
              </a:r>
              <a:r>
                <a:rPr lang="zh-CN" altLang="zh-CN" sz="2000" dirty="0"/>
                <a:t>做的功</a:t>
              </a:r>
              <a:r>
                <a:rPr lang="en-US" altLang="zh-CN" sz="2000" dirty="0"/>
                <a:t>W=Fs=5 </a:t>
              </a:r>
              <a:r>
                <a:rPr lang="en-US" altLang="zh-CN" sz="2000" dirty="0" err="1"/>
                <a:t>N×0.8</a:t>
              </a:r>
              <a:r>
                <a:rPr lang="en-US" altLang="zh-CN" sz="2000" dirty="0"/>
                <a:t> m=4 J</a:t>
              </a:r>
              <a:r>
                <a:rPr lang="zh-CN" altLang="zh-CN" sz="2000" dirty="0"/>
                <a:t>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2" name="组合 2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4" name="五边形 2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5" name="五边形 2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3" name="矩形 2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22779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0FDA02B-E014-4BBF-B8D8-D5A444A31B41}" vid="{F6D11230-255E-44D6-AE15-AFA57F01F0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</Template>
  <TotalTime>429</TotalTime>
  <Words>972</Words>
  <Application>Microsoft Office PowerPoint</Application>
  <PresentationFormat>全屏显示(4:3)</PresentationFormat>
  <Paragraphs>100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NEU-BZ-S92</vt:lpstr>
      <vt:lpstr>等线 Light</vt:lpstr>
      <vt:lpstr>黑体</vt:lpstr>
      <vt:lpstr>Arial</vt:lpstr>
      <vt:lpstr>Calibri</vt:lpstr>
      <vt:lpstr>Calibri Light</vt:lpstr>
      <vt:lpstr>Times New Roman</vt:lpstr>
      <vt:lpstr>Office 主题​​</vt:lpstr>
      <vt:lpstr>文档</vt:lpstr>
      <vt:lpstr>第1节　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 </cp:lastModifiedBy>
  <dcterms:created xsi:type="dcterms:W3CDTF">2014-05-14T03:22:04Z</dcterms:created>
  <dcterms:modified xsi:type="dcterms:W3CDTF">2020-02-13T10:22:52Z</dcterms:modified>
</cp:coreProperties>
</file>